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1" r:id="rId3"/>
    <p:sldId id="283" r:id="rId4"/>
    <p:sldId id="278" r:id="rId5"/>
    <p:sldId id="277" r:id="rId6"/>
    <p:sldId id="276" r:id="rId7"/>
    <p:sldId id="280" r:id="rId8"/>
    <p:sldId id="286" r:id="rId9"/>
    <p:sldId id="28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  <a:srgbClr val="FFFF00"/>
    <a:srgbClr val="F79646"/>
    <a:srgbClr val="92D05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0843-EF0B-4283-A73A-D21739BC2065}" type="datetimeFigureOut">
              <a:rPr lang="en-GB" smtClean="0"/>
              <a:pPr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F047-C857-45F7-9179-A786B6B2B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>
            <a:off x="1199456" y="116632"/>
            <a:ext cx="9970924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2264" y="11566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+ online</a:t>
            </a:r>
            <a:endParaRPr lang="en-GB" sz="2000" b="1" i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https://grammartop.com/wp-content/uploads/2020/11/conclude-7b61b20ebc2e55ea8133e4ef30c78d310f6fecf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17138" r="19382" b="18813"/>
          <a:stretch/>
        </p:blipFill>
        <p:spPr bwMode="auto">
          <a:xfrm>
            <a:off x="1775520" y="1628800"/>
            <a:ext cx="8650404" cy="51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6008" y="3212976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19091"/>
          <a:stretch/>
        </p:blipFill>
        <p:spPr>
          <a:xfrm rot="10800000">
            <a:off x="5710742" y="116633"/>
            <a:ext cx="6361921" cy="3312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802196" flipH="1">
            <a:off x="6383140" y="3910381"/>
            <a:ext cx="553641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r-FR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Stay</a:t>
            </a:r>
            <a:r>
              <a:rPr lang="fr-F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fr-FR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well</a:t>
            </a:r>
            <a:r>
              <a:rPr lang="fr-F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!</a:t>
            </a:r>
          </a:p>
          <a:p>
            <a:pPr algn="ctr">
              <a:lnSpc>
                <a:spcPct val="75000"/>
              </a:lnSpc>
            </a:pPr>
            <a:r>
              <a:rPr lang="fr-FR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Meet</a:t>
            </a:r>
            <a:r>
              <a:rPr lang="fr-F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fr-FR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you</a:t>
            </a:r>
            <a:r>
              <a:rPr lang="fr-F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at the 6th IASI </a:t>
            </a:r>
            <a:r>
              <a:rPr lang="fr-FR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Conference</a:t>
            </a:r>
            <a:endParaRPr lang="en-GB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9" name="Picture 8" descr="May be an image of text that says &quot;Arvi-p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8640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31504" y="692696"/>
            <a:ext cx="8712968" cy="2879391"/>
            <a:chOff x="251520" y="1497558"/>
            <a:chExt cx="8712968" cy="2879391"/>
          </a:xfrm>
        </p:grpSpPr>
        <p:pic>
          <p:nvPicPr>
            <p:cNvPr id="25602" name="Picture 2" descr="https://iasi.cnes.fr/sites/default/files/migration/smsc/iasi/icons/Conference.png"/>
            <p:cNvPicPr>
              <a:picLocks noChangeAspect="1" noChangeArrowheads="1"/>
            </p:cNvPicPr>
            <p:nvPr/>
          </p:nvPicPr>
          <p:blipFill>
            <a:blip r:embed="rId2" cstate="print"/>
            <a:srcRect t="4858"/>
            <a:stretch>
              <a:fillRect/>
            </a:stretch>
          </p:blipFill>
          <p:spPr bwMode="auto">
            <a:xfrm>
              <a:off x="251520" y="1556792"/>
              <a:ext cx="3905647" cy="2820157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211960" y="1497558"/>
              <a:ext cx="47525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November 2007, </a:t>
              </a:r>
              <a:r>
                <a:rPr lang="en-US" i="1" dirty="0" err="1"/>
                <a:t>Anglet</a:t>
              </a:r>
              <a:endParaRPr lang="en-US" i="1" dirty="0"/>
            </a:p>
            <a:p>
              <a:r>
                <a:rPr lang="en-US" b="1" dirty="0"/>
                <a:t>1 year after mission </a:t>
              </a:r>
              <a:r>
                <a:rPr lang="en-US" b="1" dirty="0" smtClean="0"/>
                <a:t>launch</a:t>
              </a:r>
              <a:endParaRPr lang="en-US" dirty="0"/>
            </a:p>
            <a:p>
              <a:r>
                <a:rPr lang="en-US" dirty="0"/>
                <a:t>Instrument performance, scientific perspectives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5560" y="1802127"/>
            <a:ext cx="7272808" cy="2562977"/>
            <a:chOff x="1259632" y="2636912"/>
            <a:chExt cx="7272808" cy="2562977"/>
          </a:xfrm>
        </p:grpSpPr>
        <p:pic>
          <p:nvPicPr>
            <p:cNvPr id="25604" name="Picture 4" descr="Photo: 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7773"/>
            <a:stretch/>
          </p:blipFill>
          <p:spPr bwMode="auto">
            <a:xfrm>
              <a:off x="1259632" y="2636912"/>
              <a:ext cx="4176464" cy="2562977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08104" y="3068960"/>
              <a:ext cx="30243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January 2010, Annecy</a:t>
              </a:r>
            </a:p>
            <a:p>
              <a:r>
                <a:rPr lang="en-US" dirty="0"/>
                <a:t>Consolidated results</a:t>
              </a:r>
            </a:p>
            <a:p>
              <a:r>
                <a:rPr lang="en-US" b="1" dirty="0" smtClean="0"/>
                <a:t>Significant impact </a:t>
              </a:r>
              <a:r>
                <a:rPr lang="en-US" b="1" dirty="0"/>
                <a:t>in NWP</a:t>
              </a:r>
              <a:endParaRPr lang="en-GB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3552" y="3434673"/>
            <a:ext cx="10003804" cy="1002439"/>
            <a:chOff x="1691681" y="4725144"/>
            <a:chExt cx="10003804" cy="1002439"/>
          </a:xfrm>
        </p:grpSpPr>
        <p:pic>
          <p:nvPicPr>
            <p:cNvPr id="25608" name="Picture 8" descr="https://iasi.cnes.fr/sites/default/files/migration/smsc/iasi/icons/Conference3_bi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1" y="4725144"/>
              <a:ext cx="5400600" cy="100243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123485" y="4756881"/>
              <a:ext cx="4572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February 2013, </a:t>
              </a:r>
              <a:r>
                <a:rPr lang="en-US" i="1" dirty="0" err="1"/>
                <a:t>Hyères</a:t>
              </a:r>
              <a:endParaRPr lang="en-US" i="1" dirty="0"/>
            </a:p>
            <a:p>
              <a:r>
                <a:rPr lang="en-US" b="1" dirty="0"/>
                <a:t>Atmospheric </a:t>
              </a:r>
              <a:r>
                <a:rPr lang="en-US" b="1" dirty="0" smtClean="0"/>
                <a:t>Composition rising</a:t>
              </a:r>
              <a:endParaRPr lang="en-US" b="1" dirty="0"/>
            </a:p>
            <a:p>
              <a:r>
                <a:rPr lang="en-US" dirty="0"/>
                <a:t>IASI/</a:t>
              </a:r>
              <a:r>
                <a:rPr lang="en-US" dirty="0" err="1"/>
                <a:t>Metop</a:t>
              </a:r>
              <a:r>
                <a:rPr lang="en-US" dirty="0"/>
                <a:t>-B, first instrument </a:t>
              </a:r>
              <a:r>
                <a:rPr lang="en-US" dirty="0" err="1"/>
                <a:t>perfo</a:t>
              </a:r>
              <a:r>
                <a:rPr lang="en-US" dirty="0"/>
                <a:t> results</a:t>
              </a:r>
              <a:endParaRPr lang="en-GB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87688" y="11663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A (very) brief history of the IASI Conferences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56248" y="4581128"/>
            <a:ext cx="7919864" cy="2081432"/>
            <a:chOff x="2927648" y="4769176"/>
            <a:chExt cx="7919864" cy="2081432"/>
          </a:xfrm>
        </p:grpSpPr>
        <p:pic>
          <p:nvPicPr>
            <p:cNvPr id="4" name="Picture 2" descr="O:\My Documents\ISSWG-2\IASI Conference\2016 - 4th Antibes\iasi2016bann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7648" y="4769176"/>
              <a:ext cx="7883116" cy="934032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6707560" y="5650279"/>
              <a:ext cx="41399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i="1" dirty="0" smtClean="0"/>
                <a:t>April 2016, Antibes - </a:t>
              </a:r>
              <a:r>
                <a:rPr lang="en-US" dirty="0" smtClean="0"/>
                <a:t>IASI is turning 10</a:t>
              </a:r>
            </a:p>
            <a:p>
              <a:pPr algn="r"/>
              <a:r>
                <a:rPr lang="fr-FR" dirty="0" err="1" smtClean="0"/>
                <a:t>Atmospheric</a:t>
              </a:r>
              <a:r>
                <a:rPr lang="fr-FR" dirty="0" smtClean="0"/>
                <a:t> Composition</a:t>
              </a:r>
            </a:p>
            <a:p>
              <a:pPr algn="r"/>
              <a:r>
                <a:rPr lang="fr-FR" b="1" dirty="0" err="1" smtClean="0"/>
                <a:t>Climate</a:t>
              </a:r>
              <a:r>
                <a:rPr lang="fr-FR" b="1" dirty="0" smtClean="0"/>
                <a:t> perspective</a:t>
              </a:r>
            </a:p>
            <a:p>
              <a:pPr algn="r"/>
              <a:r>
                <a:rPr lang="en-US" b="1" dirty="0"/>
                <a:t>2 IASI in </a:t>
              </a:r>
              <a:r>
                <a:rPr lang="en-US" b="1" dirty="0" smtClean="0"/>
                <a:t>Space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768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A (very) brief history of the </a:t>
            </a:r>
            <a:r>
              <a:rPr lang="en-US" sz="2800" b="1" i="1" dirty="0" smtClean="0">
                <a:solidFill>
                  <a:srgbClr val="0000CC"/>
                </a:solidFill>
              </a:rPr>
              <a:t>5</a:t>
            </a:r>
            <a:r>
              <a:rPr lang="en-US" sz="2800" b="1" i="1" baseline="30000" dirty="0" smtClean="0">
                <a:solidFill>
                  <a:srgbClr val="0000CC"/>
                </a:solidFill>
              </a:rPr>
              <a:t>th</a:t>
            </a:r>
            <a:r>
              <a:rPr lang="en-US" sz="2800" b="1" i="1" dirty="0" smtClean="0">
                <a:solidFill>
                  <a:srgbClr val="0000CC"/>
                </a:solidFill>
              </a:rPr>
              <a:t> IASI Conference</a:t>
            </a:r>
            <a:endParaRPr lang="en-GB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41713" y="876149"/>
            <a:ext cx="9644210" cy="1302482"/>
            <a:chOff x="1741713" y="1052736"/>
            <a:chExt cx="9644210" cy="1302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13" y="1052736"/>
              <a:ext cx="5079680" cy="130248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60096" y="1196752"/>
              <a:ext cx="442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20-24 April 2020 - Evian</a:t>
              </a:r>
            </a:p>
            <a:p>
              <a:r>
                <a:rPr lang="fr-FR" sz="2800" b="1" dirty="0" smtClean="0"/>
                <a:t>14 </a:t>
              </a:r>
              <a:r>
                <a:rPr lang="fr-FR" sz="2800" b="1" dirty="0" err="1" smtClean="0"/>
                <a:t>years</a:t>
              </a:r>
              <a:r>
                <a:rPr lang="fr-FR" sz="2800" b="1" dirty="0" smtClean="0"/>
                <a:t> and 3 </a:t>
              </a:r>
              <a:r>
                <a:rPr lang="fr-FR" sz="2800" b="1" dirty="0" err="1" smtClean="0"/>
                <a:t>IASIs</a:t>
              </a:r>
              <a:r>
                <a:rPr lang="fr-FR" sz="2800" b="1" dirty="0" smtClean="0"/>
                <a:t> in </a:t>
              </a:r>
              <a:r>
                <a:rPr lang="fr-FR" sz="2800" b="1" dirty="0" err="1" smtClean="0"/>
                <a:t>space</a:t>
              </a:r>
              <a:endParaRPr lang="en-GB" sz="28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67113" y="2316309"/>
            <a:ext cx="9923132" cy="1302482"/>
            <a:chOff x="1767113" y="2492896"/>
            <a:chExt cx="9923132" cy="1302482"/>
          </a:xfrm>
        </p:grpSpPr>
        <p:grpSp>
          <p:nvGrpSpPr>
            <p:cNvPr id="6" name="Group 5"/>
            <p:cNvGrpSpPr/>
            <p:nvPr/>
          </p:nvGrpSpPr>
          <p:grpSpPr>
            <a:xfrm>
              <a:off x="1767113" y="2492896"/>
              <a:ext cx="9923132" cy="1302482"/>
              <a:chOff x="1767113" y="2707759"/>
              <a:chExt cx="9923132" cy="130248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113" y="2707759"/>
                <a:ext cx="5079680" cy="130248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985496" y="2851775"/>
                <a:ext cx="47047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3-7 May 2021 - Evian</a:t>
                </a:r>
              </a:p>
              <a:p>
                <a:r>
                  <a:rPr lang="fr-FR" sz="2800" b="1" dirty="0" smtClean="0"/>
                  <a:t>14.5 </a:t>
                </a:r>
                <a:r>
                  <a:rPr lang="fr-FR" sz="2800" b="1" dirty="0" err="1" smtClean="0"/>
                  <a:t>years</a:t>
                </a:r>
                <a:r>
                  <a:rPr lang="fr-FR" sz="2800" b="1" dirty="0" smtClean="0"/>
                  <a:t> and 3 </a:t>
                </a:r>
                <a:r>
                  <a:rPr lang="fr-FR" sz="2800" b="1" dirty="0" err="1" smtClean="0"/>
                  <a:t>IASIs</a:t>
                </a:r>
                <a:r>
                  <a:rPr lang="fr-FR" sz="2800" b="1" dirty="0" smtClean="0"/>
                  <a:t> in </a:t>
                </a:r>
                <a:r>
                  <a:rPr lang="fr-FR" sz="2800" b="1" dirty="0" err="1" smtClean="0"/>
                  <a:t>space</a:t>
                </a:r>
                <a:endParaRPr lang="en-GB" sz="2800" b="1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59896" y="2492896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</a:rPr>
                <a:t>1</a:t>
              </a:r>
              <a:endParaRPr lang="en-GB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67113" y="4077072"/>
            <a:ext cx="9679482" cy="1303200"/>
            <a:chOff x="1767113" y="4293096"/>
            <a:chExt cx="9679482" cy="1303200"/>
          </a:xfrm>
        </p:grpSpPr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2"/>
            <a:srcRect l="945" t="9957" r="2244" b="45949"/>
            <a:stretch/>
          </p:blipFill>
          <p:spPr>
            <a:xfrm>
              <a:off x="1767113" y="4293096"/>
              <a:ext cx="5079600" cy="1303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020768" y="4467642"/>
              <a:ext cx="442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6-10 </a:t>
              </a:r>
              <a:r>
                <a:rPr lang="fr-FR" sz="2800" b="1" dirty="0" err="1" smtClean="0"/>
                <a:t>Dec</a:t>
              </a:r>
              <a:r>
                <a:rPr lang="fr-FR" sz="2800" b="1" dirty="0" smtClean="0"/>
                <a:t> 2021 - Evian</a:t>
              </a:r>
            </a:p>
            <a:p>
              <a:r>
                <a:rPr lang="fr-FR" sz="2800" b="1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15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years</a:t>
              </a:r>
              <a:r>
                <a:rPr lang="fr-FR" sz="2800" b="1" dirty="0" smtClean="0"/>
                <a:t> and </a:t>
              </a:r>
              <a:r>
                <a:rPr lang="fr-FR" sz="2800" b="1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2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IASIs</a:t>
              </a:r>
              <a:r>
                <a:rPr lang="fr-FR" sz="2800" b="1" dirty="0" smtClean="0"/>
                <a:t> in </a:t>
              </a:r>
              <a:r>
                <a:rPr lang="fr-FR" sz="2800" b="1" dirty="0" err="1" smtClean="0"/>
                <a:t>space</a:t>
              </a:r>
              <a:endParaRPr lang="en-GB" sz="2800" b="1" dirty="0"/>
            </a:p>
          </p:txBody>
        </p:sp>
      </p:grpSp>
      <p:pic>
        <p:nvPicPr>
          <p:cNvPr id="1028" name="Picture 4" descr="https://media.istockphoto.com/illustrations/omg-face-illustration-id166008522?k=20&amp;m=166008522&amp;s=612x612&amp;w=0&amp;h=CkIUUm-XlJDG025tx16GL5e2H4LWl-p9tc9ZSJZ3dIg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829739"/>
            <a:ext cx="1080120" cy="5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663952" y="5380272"/>
            <a:ext cx="6029556" cy="1191189"/>
            <a:chOff x="5159896" y="5447675"/>
            <a:chExt cx="6029556" cy="1191189"/>
          </a:xfrm>
        </p:grpSpPr>
        <p:pic>
          <p:nvPicPr>
            <p:cNvPr id="1030" name="Picture 6" descr="Studienbüro Chemie - Hinweis Coronavirus - Universität Hambur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415" y="5447675"/>
              <a:ext cx="2109037" cy="119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59896" y="5949280"/>
              <a:ext cx="4041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i="1" dirty="0" smtClean="0">
                  <a:latin typeface="Kristen ITC" panose="03050502040202030202" pitchFamily="66" charset="0"/>
                </a:rPr>
                <a:t>Oh </a:t>
              </a:r>
              <a:r>
                <a:rPr lang="fr-FR" sz="2800" i="1" dirty="0" err="1" smtClean="0">
                  <a:latin typeface="Kristen ITC" panose="03050502040202030202" pitchFamily="66" charset="0"/>
                </a:rPr>
                <a:t>my</a:t>
              </a:r>
              <a:r>
                <a:rPr lang="fr-FR" sz="2800" i="1" dirty="0" smtClean="0">
                  <a:latin typeface="Kristen ITC" panose="03050502040202030202" pitchFamily="66" charset="0"/>
                </a:rPr>
                <a:t> crown - variant</a:t>
              </a:r>
              <a:endParaRPr lang="en-GB" sz="2800" i="1" dirty="0">
                <a:latin typeface="Kristen ITC" panose="03050502040202030202" pitchFamily="66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40144" y="425161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+ online</a:t>
            </a:r>
            <a:endParaRPr lang="en-GB" sz="2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41713" y="919506"/>
            <a:ext cx="9394847" cy="1259125"/>
            <a:chOff x="1741713" y="1096093"/>
            <a:chExt cx="9394847" cy="125912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41713" y="1167383"/>
              <a:ext cx="9394847" cy="11165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7113" y="1096093"/>
              <a:ext cx="9369447" cy="125912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800910" y="2385899"/>
            <a:ext cx="9394847" cy="1259125"/>
            <a:chOff x="1741713" y="1096093"/>
            <a:chExt cx="9394847" cy="1259125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41713" y="1167383"/>
              <a:ext cx="9394847" cy="11165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7113" y="1096093"/>
              <a:ext cx="9369447" cy="125912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 descr="Illustration Huge Ocean Wave Stock Vector (Royalty Free) 23489177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2832792" y="5694838"/>
            <a:ext cx="1182962" cy="7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 rot="19742710">
            <a:off x="1612570" y="566042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Still</a:t>
            </a:r>
            <a:r>
              <a:rPr lang="fr-FR" dirty="0" smtClean="0"/>
              <a:t> 95 </a:t>
            </a:r>
            <a:r>
              <a:rPr lang="fr-FR" dirty="0" err="1" smtClean="0"/>
              <a:t>onsite</a:t>
            </a:r>
            <a:endParaRPr lang="fr-FR" dirty="0"/>
          </a:p>
          <a:p>
            <a:pPr algn="ctr"/>
            <a:r>
              <a:rPr lang="fr-FR" dirty="0" smtClean="0"/>
              <a:t>till 26/11/2021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3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"/>
          <a:stretch/>
        </p:blipFill>
        <p:spPr>
          <a:xfrm>
            <a:off x="1559496" y="2204864"/>
            <a:ext cx="6263681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b="18450"/>
          <a:stretch/>
        </p:blipFill>
        <p:spPr>
          <a:xfrm rot="10800000">
            <a:off x="6132512" y="360039"/>
            <a:ext cx="5724128" cy="32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876" r="19136"/>
          <a:stretch/>
        </p:blipFill>
        <p:spPr>
          <a:xfrm>
            <a:off x="1487488" y="105433"/>
            <a:ext cx="10585176" cy="663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0676" t="23891" r="3989" b="6175"/>
          <a:stretch/>
        </p:blipFill>
        <p:spPr>
          <a:xfrm>
            <a:off x="1631504" y="836712"/>
            <a:ext cx="1800200" cy="4617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0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2052" name="Picture 4" descr="Santa Claus Wit Face Mask - Coronavirus Christmas - Funny Vector Cartoon  Stock Vector - Illustration of head, december: 19813216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 bwMode="auto">
          <a:xfrm>
            <a:off x="3935760" y="1132807"/>
            <a:ext cx="2231982" cy="18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1784" y="4365104"/>
            <a:ext cx="67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0000CC"/>
                </a:solidFill>
              </a:rPr>
              <a:t>Great science and exchanges!!!</a:t>
            </a:r>
            <a:endParaRPr lang="en-GB" sz="4000" b="1" i="1" dirty="0">
              <a:solidFill>
                <a:srgbClr val="0000CC"/>
              </a:solidFill>
            </a:endParaRPr>
          </a:p>
        </p:txBody>
      </p:sp>
      <p:pic>
        <p:nvPicPr>
          <p:cNvPr id="2060" name="Picture 12" descr="Free Thumbs Up Vector Png, Download Free Thumbs Up Vector Png png images,  Free ClipArts on Clipart Library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9" t="4778" r="49798" b="28078"/>
          <a:stretch/>
        </p:blipFill>
        <p:spPr bwMode="auto">
          <a:xfrm>
            <a:off x="2711624" y="3789040"/>
            <a:ext cx="1239896" cy="14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6059" y="1052736"/>
            <a:ext cx="296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err="1" smtClean="0">
                <a:solidFill>
                  <a:srgbClr val="0000CC"/>
                </a:solidFill>
              </a:rPr>
              <a:t>Agility</a:t>
            </a:r>
            <a:endParaRPr lang="fr-FR" sz="4000" i="1" dirty="0" smtClean="0">
              <a:solidFill>
                <a:srgbClr val="0000CC"/>
              </a:solidFill>
            </a:endParaRPr>
          </a:p>
          <a:p>
            <a:r>
              <a:rPr lang="fr-FR" sz="4000" i="1" dirty="0" smtClean="0">
                <a:solidFill>
                  <a:srgbClr val="0000CC"/>
                </a:solidFill>
              </a:rPr>
              <a:t>Patience</a:t>
            </a:r>
          </a:p>
          <a:p>
            <a:r>
              <a:rPr lang="fr-FR" sz="4000" i="1" dirty="0" err="1" smtClean="0">
                <a:solidFill>
                  <a:srgbClr val="0000CC"/>
                </a:solidFill>
              </a:rPr>
              <a:t>Enthusiasm</a:t>
            </a:r>
            <a:endParaRPr lang="fr-FR" sz="40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éfilement Stock Illustrations, Vecteurs, &amp;amp; Clipart – (300,705 Stock  Illustrations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448" y="1009194"/>
            <a:ext cx="11135113" cy="58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3" y="383143"/>
            <a:ext cx="10081121" cy="813609"/>
          </a:xfrm>
        </p:spPr>
        <p:txBody>
          <a:bodyPr/>
          <a:lstStyle/>
          <a:p>
            <a:r>
              <a:rPr lang="fr-FR" b="1" dirty="0" smtClean="0">
                <a:solidFill>
                  <a:srgbClr val="0000CC"/>
                </a:solidFill>
              </a:rPr>
              <a:t>Poster </a:t>
            </a:r>
            <a:r>
              <a:rPr lang="fr-FR" b="1" dirty="0" err="1" smtClean="0">
                <a:solidFill>
                  <a:srgbClr val="0000CC"/>
                </a:solidFill>
              </a:rPr>
              <a:t>awards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2140477"/>
            <a:ext cx="9145015" cy="3938363"/>
          </a:xfrm>
        </p:spPr>
        <p:txBody>
          <a:bodyPr>
            <a:noAutofit/>
          </a:bodyPr>
          <a:lstStyle/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400" b="1" dirty="0" smtClean="0">
                <a:solidFill>
                  <a:srgbClr val="0000CC"/>
                </a:solidFill>
              </a:rPr>
              <a:t>Marie Doutriaux </a:t>
            </a:r>
            <a:r>
              <a:rPr lang="fr-FR" sz="2400" b="1" dirty="0">
                <a:solidFill>
                  <a:srgbClr val="0000CC"/>
                </a:solidFill>
              </a:rPr>
              <a:t> </a:t>
            </a:r>
            <a:r>
              <a:rPr lang="fr-FR" sz="2400" b="1" dirty="0" smtClean="0">
                <a:solidFill>
                  <a:srgbClr val="0000CC"/>
                </a:solidFill>
              </a:rPr>
              <a:t>  </a:t>
            </a:r>
            <a:r>
              <a:rPr lang="fr-FR" sz="2400" b="1" dirty="0" smtClean="0"/>
              <a:t>A </a:t>
            </a:r>
            <a:r>
              <a:rPr lang="fr-FR" sz="2400" b="1" dirty="0" err="1" smtClean="0"/>
              <a:t>fantastic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recording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climate</a:t>
            </a:r>
            <a:r>
              <a:rPr lang="fr-FR" sz="2400" b="1" dirty="0" smtClean="0"/>
              <a:t> data records!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endParaRPr lang="fr-FR" sz="2400" b="1" dirty="0">
              <a:solidFill>
                <a:srgbClr val="0000CC"/>
              </a:solidFill>
            </a:endParaRP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400" b="1" dirty="0" smtClean="0">
                <a:solidFill>
                  <a:srgbClr val="0000CC"/>
                </a:solidFill>
              </a:rPr>
              <a:t>Hélène de Longueville </a:t>
            </a:r>
            <a:r>
              <a:rPr lang="fr-FR" sz="2400" b="1" dirty="0">
                <a:solidFill>
                  <a:srgbClr val="0000CC"/>
                </a:solidFill>
              </a:rPr>
              <a:t> </a:t>
            </a:r>
            <a:r>
              <a:rPr lang="fr-FR" sz="2400" b="1" dirty="0" smtClean="0">
                <a:solidFill>
                  <a:srgbClr val="0000CC"/>
                </a:solidFill>
              </a:rPr>
              <a:t>  </a:t>
            </a:r>
            <a:r>
              <a:rPr lang="fr-FR" sz="2400" b="1" dirty="0" smtClean="0"/>
              <a:t>Use and impact of PCA </a:t>
            </a:r>
            <a:r>
              <a:rPr lang="fr-FR" sz="2400" b="1" dirty="0" err="1" smtClean="0"/>
              <a:t>rec’d</a:t>
            </a:r>
            <a:r>
              <a:rPr lang="fr-FR" sz="2400" b="1" dirty="0" smtClean="0"/>
              <a:t> radiances for </a:t>
            </a:r>
            <a:r>
              <a:rPr lang="fr-FR" sz="2400" b="1" dirty="0" err="1" smtClean="0"/>
              <a:t>atmospheric</a:t>
            </a:r>
            <a:r>
              <a:rPr lang="fr-FR" sz="2400" b="1" dirty="0" smtClean="0"/>
              <a:t> composition applications.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endParaRPr lang="fr-FR" sz="2400" b="1" dirty="0">
              <a:solidFill>
                <a:srgbClr val="0000CC"/>
              </a:solidFill>
            </a:endParaRP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400" b="1" dirty="0" smtClean="0">
                <a:solidFill>
                  <a:srgbClr val="0000CC"/>
                </a:solidFill>
              </a:rPr>
              <a:t>Marie-Thérèse El </a:t>
            </a:r>
            <a:r>
              <a:rPr lang="fr-FR" sz="2400" b="1" dirty="0" err="1" smtClean="0">
                <a:solidFill>
                  <a:srgbClr val="0000CC"/>
                </a:solidFill>
              </a:rPr>
              <a:t>Kattar</a:t>
            </a:r>
            <a:r>
              <a:rPr lang="fr-FR" sz="2400" b="1" dirty="0" smtClean="0">
                <a:solidFill>
                  <a:srgbClr val="0000CC"/>
                </a:solidFill>
              </a:rPr>
              <a:t> </a:t>
            </a:r>
            <a:r>
              <a:rPr lang="fr-FR" sz="2400" b="1" dirty="0">
                <a:solidFill>
                  <a:srgbClr val="0000CC"/>
                </a:solidFill>
              </a:rPr>
              <a:t> </a:t>
            </a:r>
            <a:r>
              <a:rPr lang="fr-FR" sz="2400" b="1" dirty="0" smtClean="0">
                <a:solidFill>
                  <a:srgbClr val="0000CC"/>
                </a:solidFill>
              </a:rPr>
              <a:t>  </a:t>
            </a:r>
            <a:r>
              <a:rPr lang="fr-FR" sz="2400" b="1" dirty="0" smtClean="0"/>
              <a:t>Ground-</a:t>
            </a:r>
            <a:r>
              <a:rPr lang="fr-FR" sz="2400" b="1" dirty="0" err="1" smtClean="0"/>
              <a:t>based</a:t>
            </a:r>
            <a:r>
              <a:rPr lang="fr-FR" sz="2400" b="1" dirty="0" smtClean="0"/>
              <a:t> high spectral </a:t>
            </a:r>
            <a:r>
              <a:rPr lang="fr-FR" sz="2400" b="1" dirty="0" err="1" smtClean="0"/>
              <a:t>resolution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infrared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measurements</a:t>
            </a:r>
            <a:r>
              <a:rPr lang="fr-FR" sz="2400" b="1" dirty="0" smtClean="0"/>
              <a:t>: Application to satellite validation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endParaRPr lang="fr-FR" sz="2400" b="1" dirty="0">
              <a:solidFill>
                <a:srgbClr val="0000CC"/>
              </a:solidFill>
            </a:endParaRP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400" b="1" dirty="0" smtClean="0">
                <a:solidFill>
                  <a:srgbClr val="0000CC"/>
                </a:solidFill>
              </a:rPr>
              <a:t>Elisa </a:t>
            </a:r>
            <a:r>
              <a:rPr lang="fr-FR" sz="2400" b="1" dirty="0" err="1" smtClean="0">
                <a:solidFill>
                  <a:srgbClr val="0000CC"/>
                </a:solidFill>
              </a:rPr>
              <a:t>Baldit</a:t>
            </a:r>
            <a:r>
              <a:rPr lang="fr-FR" sz="2400" b="1" dirty="0" smtClean="0">
                <a:solidFill>
                  <a:srgbClr val="0000CC"/>
                </a:solidFill>
              </a:rPr>
              <a:t> </a:t>
            </a:r>
            <a:r>
              <a:rPr lang="fr-FR" sz="2400" b="1" dirty="0">
                <a:solidFill>
                  <a:srgbClr val="0000CC"/>
                </a:solidFill>
              </a:rPr>
              <a:t> </a:t>
            </a:r>
            <a:r>
              <a:rPr lang="fr-FR" sz="2400" b="1" dirty="0" smtClean="0">
                <a:solidFill>
                  <a:srgbClr val="0000CC"/>
                </a:solidFill>
              </a:rPr>
              <a:t>  </a:t>
            </a:r>
            <a:r>
              <a:rPr lang="fr-FR" sz="2400" b="1" dirty="0" smtClean="0"/>
              <a:t>IASI-NG instrument performance </a:t>
            </a:r>
            <a:r>
              <a:rPr lang="fr-FR" sz="2400" b="1" dirty="0" err="1" smtClean="0"/>
              <a:t>verifications</a:t>
            </a:r>
            <a:endParaRPr lang="fr-F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1036" name="Picture 12" descr="Awards Clipart Award Winning - Transparent Background Award Ribbon  Transparent, HD Png Download - kind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5389781"/>
            <a:ext cx="982128" cy="1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3" y="239127"/>
            <a:ext cx="10081121" cy="813609"/>
          </a:xfrm>
        </p:spPr>
        <p:txBody>
          <a:bodyPr/>
          <a:lstStyle/>
          <a:p>
            <a:r>
              <a:rPr lang="fr-FR" b="1" dirty="0" smtClean="0">
                <a:solidFill>
                  <a:srgbClr val="0000CC"/>
                </a:solidFill>
              </a:rPr>
              <a:t>Heard </a:t>
            </a:r>
            <a:r>
              <a:rPr lang="fr-FR" b="1" dirty="0" err="1" smtClean="0">
                <a:solidFill>
                  <a:srgbClr val="0000CC"/>
                </a:solidFill>
              </a:rPr>
              <a:t>around</a:t>
            </a:r>
            <a:r>
              <a:rPr lang="fr-FR" b="1" dirty="0" smtClean="0">
                <a:solidFill>
                  <a:srgbClr val="0000CC"/>
                </a:solidFill>
              </a:rPr>
              <a:t> coffee and posters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052736"/>
            <a:ext cx="10513165" cy="5544616"/>
          </a:xfrm>
        </p:spPr>
        <p:txBody>
          <a:bodyPr>
            <a:noAutofit/>
          </a:bodyPr>
          <a:lstStyle/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/>
              <a:t>« </a:t>
            </a:r>
            <a:r>
              <a:rPr lang="fr-FR" sz="2600" dirty="0" err="1" smtClean="0"/>
              <a:t>woaw</a:t>
            </a:r>
            <a:r>
              <a:rPr lang="fr-FR" sz="2600" dirty="0" smtClean="0"/>
              <a:t>, </a:t>
            </a:r>
            <a:r>
              <a:rPr lang="fr-FR" sz="2600" dirty="0" err="1" smtClean="0"/>
              <a:t>these</a:t>
            </a:r>
            <a:r>
              <a:rPr lang="fr-FR" sz="2600" dirty="0" smtClean="0"/>
              <a:t> instruments experts and </a:t>
            </a:r>
            <a:r>
              <a:rPr lang="fr-FR" sz="2600" dirty="0" err="1" smtClean="0"/>
              <a:t>presentations</a:t>
            </a:r>
            <a:r>
              <a:rPr lang="fr-FR" sz="2600" dirty="0" smtClean="0"/>
              <a:t> are </a:t>
            </a:r>
            <a:r>
              <a:rPr lang="fr-FR" sz="2600" dirty="0" err="1" smtClean="0"/>
              <a:t>great</a:t>
            </a:r>
            <a:r>
              <a:rPr lang="fr-FR" sz="2600" dirty="0" smtClean="0"/>
              <a:t>!</a:t>
            </a:r>
            <a:br>
              <a:rPr lang="fr-FR" sz="2600" dirty="0" smtClean="0"/>
            </a:br>
            <a:r>
              <a:rPr lang="fr-FR" sz="2600" dirty="0" smtClean="0"/>
              <a:t>I </a:t>
            </a:r>
            <a:r>
              <a:rPr lang="fr-FR" sz="2600" dirty="0" err="1" smtClean="0"/>
              <a:t>litterally</a:t>
            </a:r>
            <a:r>
              <a:rPr lang="fr-FR" sz="2600" dirty="0" smtClean="0"/>
              <a:t> </a:t>
            </a:r>
            <a:r>
              <a:rPr lang="fr-FR" sz="2600" dirty="0" err="1" smtClean="0"/>
              <a:t>saw</a:t>
            </a:r>
            <a:r>
              <a:rPr lang="fr-FR" sz="2600" dirty="0" smtClean="0"/>
              <a:t> a Fourier </a:t>
            </a:r>
            <a:r>
              <a:rPr lang="fr-FR" sz="2600" dirty="0" err="1" smtClean="0"/>
              <a:t>Transform</a:t>
            </a:r>
            <a:r>
              <a:rPr lang="fr-FR" sz="2600" dirty="0" smtClean="0"/>
              <a:t> in action for the first time !»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0000CC"/>
                </a:solidFill>
              </a:rPr>
              <a:t>	«</a:t>
            </a:r>
            <a:r>
              <a:rPr lang="fr-FR" sz="2600" dirty="0" smtClean="0">
                <a:solidFill>
                  <a:srgbClr val="0000CC"/>
                </a:solidFill>
              </a:rPr>
              <a:t> It </a:t>
            </a:r>
            <a:r>
              <a:rPr lang="fr-FR" sz="2600" dirty="0" err="1" smtClean="0">
                <a:solidFill>
                  <a:srgbClr val="0000CC"/>
                </a:solidFill>
              </a:rPr>
              <a:t>was</a:t>
            </a:r>
            <a:r>
              <a:rPr lang="fr-FR" sz="2600" dirty="0" smtClean="0">
                <a:solidFill>
                  <a:srgbClr val="0000CC"/>
                </a:solidFill>
              </a:rPr>
              <a:t> </a:t>
            </a:r>
            <a:r>
              <a:rPr lang="fr-FR" sz="2600" dirty="0" err="1" smtClean="0">
                <a:solidFill>
                  <a:srgbClr val="0000CC"/>
                </a:solidFill>
              </a:rPr>
              <a:t>so</a:t>
            </a:r>
            <a:r>
              <a:rPr lang="fr-FR" sz="2600" dirty="0" smtClean="0">
                <a:solidFill>
                  <a:srgbClr val="0000CC"/>
                </a:solidFill>
              </a:rPr>
              <a:t> good to </a:t>
            </a:r>
            <a:r>
              <a:rPr lang="fr-FR" sz="2600" dirty="0" err="1" smtClean="0">
                <a:solidFill>
                  <a:srgbClr val="0000CC"/>
                </a:solidFill>
              </a:rPr>
              <a:t>meet</a:t>
            </a:r>
            <a:r>
              <a:rPr lang="fr-FR" sz="2600" dirty="0" smtClean="0">
                <a:solidFill>
                  <a:srgbClr val="0000CC"/>
                </a:solidFill>
              </a:rPr>
              <a:t> and have time in real, and put </a:t>
            </a:r>
            <a:r>
              <a:rPr lang="fr-FR" sz="2600" dirty="0" err="1" smtClean="0">
                <a:solidFill>
                  <a:srgbClr val="0000CC"/>
                </a:solidFill>
              </a:rPr>
              <a:t>scientific</a:t>
            </a:r>
            <a:r>
              <a:rPr lang="fr-FR" sz="2600" dirty="0" smtClean="0">
                <a:solidFill>
                  <a:srgbClr val="0000CC"/>
                </a:solidFill>
              </a:rPr>
              <a:t> </a:t>
            </a:r>
            <a:r>
              <a:rPr lang="fr-FR" sz="2600" dirty="0" smtClean="0">
                <a:solidFill>
                  <a:srgbClr val="0000CC"/>
                </a:solidFill>
              </a:rPr>
              <a:t>	</a:t>
            </a:r>
            <a:r>
              <a:rPr lang="fr-FR" sz="2600" dirty="0" err="1" smtClean="0">
                <a:solidFill>
                  <a:srgbClr val="0000CC"/>
                </a:solidFill>
              </a:rPr>
              <a:t>projects</a:t>
            </a:r>
            <a:r>
              <a:rPr lang="fr-FR" sz="2600" dirty="0" smtClean="0">
                <a:solidFill>
                  <a:srgbClr val="0000CC"/>
                </a:solidFill>
              </a:rPr>
              <a:t> </a:t>
            </a:r>
            <a:r>
              <a:rPr lang="fr-FR" sz="2600" dirty="0" err="1" smtClean="0">
                <a:solidFill>
                  <a:srgbClr val="0000CC"/>
                </a:solidFill>
              </a:rPr>
              <a:t>with</a:t>
            </a:r>
            <a:r>
              <a:rPr lang="fr-FR" sz="2600" dirty="0" smtClean="0">
                <a:solidFill>
                  <a:srgbClr val="0000CC"/>
                </a:solidFill>
              </a:rPr>
              <a:t> </a:t>
            </a:r>
            <a:r>
              <a:rPr lang="fr-FR" sz="2600" dirty="0" err="1" smtClean="0">
                <a:solidFill>
                  <a:srgbClr val="0000CC"/>
                </a:solidFill>
              </a:rPr>
              <a:t>other</a:t>
            </a:r>
            <a:r>
              <a:rPr lang="fr-FR" sz="2600" dirty="0" smtClean="0">
                <a:solidFill>
                  <a:srgbClr val="0000CC"/>
                </a:solidFill>
              </a:rPr>
              <a:t> groups in motion </a:t>
            </a:r>
            <a:r>
              <a:rPr lang="fr-FR" sz="2600" dirty="0" err="1" smtClean="0">
                <a:solidFill>
                  <a:srgbClr val="0000CC"/>
                </a:solidFill>
              </a:rPr>
              <a:t>again</a:t>
            </a:r>
            <a:r>
              <a:rPr lang="fr-FR" sz="2600" dirty="0" smtClean="0">
                <a:solidFill>
                  <a:srgbClr val="0000CC"/>
                </a:solidFill>
              </a:rPr>
              <a:t> 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/>
              <a:t>« Our </a:t>
            </a:r>
            <a:r>
              <a:rPr lang="fr-FR" sz="2600" dirty="0" err="1" smtClean="0"/>
              <a:t>research</a:t>
            </a:r>
            <a:r>
              <a:rPr lang="fr-FR" sz="2600" dirty="0" smtClean="0"/>
              <a:t> unit </a:t>
            </a:r>
            <a:r>
              <a:rPr lang="fr-FR" sz="2600" dirty="0" err="1" smtClean="0"/>
              <a:t>suffered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the </a:t>
            </a:r>
            <a:r>
              <a:rPr lang="fr-FR" sz="2600" dirty="0" err="1" smtClean="0"/>
              <a:t>Covid</a:t>
            </a:r>
            <a:r>
              <a:rPr lang="fr-FR" sz="2600" dirty="0" smtClean="0"/>
              <a:t>. This </a:t>
            </a:r>
            <a:r>
              <a:rPr lang="fr-FR" sz="2600" dirty="0" err="1" smtClean="0"/>
              <a:t>conference</a:t>
            </a:r>
            <a:r>
              <a:rPr lang="fr-FR" sz="2600" dirty="0" smtClean="0"/>
              <a:t> </a:t>
            </a:r>
            <a:r>
              <a:rPr lang="fr-FR" sz="2600" dirty="0" err="1" smtClean="0"/>
              <a:t>clearly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helped</a:t>
            </a:r>
            <a:r>
              <a:rPr lang="fr-FR" sz="2600" dirty="0" smtClean="0"/>
              <a:t> </a:t>
            </a:r>
            <a:r>
              <a:rPr lang="fr-FR" sz="2600" dirty="0" err="1" smtClean="0"/>
              <a:t>our</a:t>
            </a:r>
            <a:r>
              <a:rPr lang="fr-FR" sz="2600" dirty="0" smtClean="0"/>
              <a:t> group </a:t>
            </a:r>
            <a:r>
              <a:rPr lang="fr-FR" sz="2600" dirty="0" err="1" smtClean="0"/>
              <a:t>dynamics</a:t>
            </a:r>
            <a:r>
              <a:rPr lang="fr-FR" sz="2600" dirty="0" smtClean="0"/>
              <a:t>! 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0000CC"/>
                </a:solidFill>
              </a:rPr>
              <a:t>	«</a:t>
            </a:r>
            <a:r>
              <a:rPr lang="fr-FR" sz="2600" dirty="0" smtClean="0">
                <a:solidFill>
                  <a:srgbClr val="0000CC"/>
                </a:solidFill>
              </a:rPr>
              <a:t> I </a:t>
            </a:r>
            <a:r>
              <a:rPr lang="fr-FR" sz="2600" dirty="0" err="1" smtClean="0">
                <a:solidFill>
                  <a:srgbClr val="0000CC"/>
                </a:solidFill>
              </a:rPr>
              <a:t>scored</a:t>
            </a:r>
            <a:r>
              <a:rPr lang="fr-FR" sz="2600" dirty="0" smtClean="0">
                <a:solidFill>
                  <a:srgbClr val="0000CC"/>
                </a:solidFill>
              </a:rPr>
              <a:t> 375 650 points! 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/>
              <a:t>«</a:t>
            </a:r>
            <a:r>
              <a:rPr lang="fr-FR" sz="2600" dirty="0"/>
              <a:t> </a:t>
            </a:r>
            <a:r>
              <a:rPr lang="fr-FR" sz="2600" dirty="0" err="1"/>
              <a:t>Was</a:t>
            </a:r>
            <a:r>
              <a:rPr lang="fr-FR" sz="2600" dirty="0"/>
              <a:t> </a:t>
            </a:r>
            <a:r>
              <a:rPr lang="fr-FR" sz="2600" dirty="0" err="1"/>
              <a:t>there</a:t>
            </a:r>
            <a:r>
              <a:rPr lang="fr-FR" sz="2600" dirty="0"/>
              <a:t> </a:t>
            </a:r>
            <a:r>
              <a:rPr lang="fr-FR" sz="2600" dirty="0" err="1"/>
              <a:t>snow</a:t>
            </a:r>
            <a:r>
              <a:rPr lang="fr-FR" sz="2600" dirty="0"/>
              <a:t> in </a:t>
            </a:r>
            <a:r>
              <a:rPr lang="fr-FR" sz="2600" dirty="0" err="1"/>
              <a:t>Sevrier</a:t>
            </a:r>
            <a:r>
              <a:rPr lang="fr-FR" sz="2600" dirty="0"/>
              <a:t> ? 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0000CC"/>
                </a:solidFill>
              </a:rPr>
              <a:t>	«</a:t>
            </a:r>
            <a:r>
              <a:rPr lang="fr-FR" sz="2600" dirty="0">
                <a:solidFill>
                  <a:srgbClr val="0000CC"/>
                </a:solidFill>
              </a:rPr>
              <a:t> All </a:t>
            </a:r>
            <a:r>
              <a:rPr lang="fr-FR" sz="2600" dirty="0" err="1">
                <a:solidFill>
                  <a:srgbClr val="0000CC"/>
                </a:solidFill>
              </a:rPr>
              <a:t>this</a:t>
            </a:r>
            <a:r>
              <a:rPr lang="fr-FR" sz="2600" dirty="0">
                <a:solidFill>
                  <a:srgbClr val="0000CC"/>
                </a:solidFill>
              </a:rPr>
              <a:t> (NB: science &amp; </a:t>
            </a:r>
            <a:r>
              <a:rPr lang="fr-FR" sz="2600" dirty="0" err="1">
                <a:solidFill>
                  <a:srgbClr val="0000CC"/>
                </a:solidFill>
              </a:rPr>
              <a:t>breakthrough</a:t>
            </a:r>
            <a:r>
              <a:rPr lang="fr-FR" sz="2600" dirty="0">
                <a:solidFill>
                  <a:srgbClr val="0000CC"/>
                </a:solidFill>
              </a:rPr>
              <a:t>) has been possible </a:t>
            </a:r>
            <a:r>
              <a:rPr lang="fr-FR" sz="2600" dirty="0" err="1">
                <a:solidFill>
                  <a:srgbClr val="0000CC"/>
                </a:solidFill>
              </a:rPr>
              <a:t>thanks</a:t>
            </a:r>
            <a:r>
              <a:rPr lang="fr-FR" sz="2600" dirty="0">
                <a:solidFill>
                  <a:srgbClr val="0000CC"/>
                </a:solidFill>
              </a:rPr>
              <a:t> to </a:t>
            </a:r>
            <a:r>
              <a:rPr lang="fr-FR" sz="2600" dirty="0" smtClean="0">
                <a:solidFill>
                  <a:srgbClr val="0000CC"/>
                </a:solidFill>
              </a:rPr>
              <a:t>	the </a:t>
            </a:r>
            <a:r>
              <a:rPr lang="fr-FR" sz="2600" dirty="0">
                <a:solidFill>
                  <a:srgbClr val="0000CC"/>
                </a:solidFill>
              </a:rPr>
              <a:t>excellence and </a:t>
            </a:r>
            <a:r>
              <a:rPr lang="fr-FR" sz="2600" dirty="0" err="1">
                <a:solidFill>
                  <a:srgbClr val="0000CC"/>
                </a:solidFill>
              </a:rPr>
              <a:t>stability</a:t>
            </a:r>
            <a:r>
              <a:rPr lang="fr-FR" sz="2600" dirty="0">
                <a:solidFill>
                  <a:srgbClr val="0000CC"/>
                </a:solidFill>
              </a:rPr>
              <a:t> of the IASI instrument and observations 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/>
              <a:t>« I </a:t>
            </a:r>
            <a:r>
              <a:rPr lang="fr-FR" sz="2600" dirty="0" err="1"/>
              <a:t>need</a:t>
            </a:r>
            <a:r>
              <a:rPr lang="fr-FR" sz="2600" dirty="0"/>
              <a:t> </a:t>
            </a:r>
            <a:r>
              <a:rPr lang="fr-FR" sz="2600" dirty="0" err="1"/>
              <a:t>homogeneous</a:t>
            </a:r>
            <a:r>
              <a:rPr lang="fr-FR" sz="2600" dirty="0"/>
              <a:t> </a:t>
            </a:r>
            <a:r>
              <a:rPr lang="fr-FR" sz="2600" dirty="0" smtClean="0"/>
              <a:t>IASI L1</a:t>
            </a:r>
            <a:r>
              <a:rPr lang="fr-FR" sz="2600" dirty="0"/>
              <a:t>, PC and L2 </a:t>
            </a:r>
            <a:r>
              <a:rPr lang="fr-FR" sz="2600" dirty="0" err="1"/>
              <a:t>climate</a:t>
            </a:r>
            <a:r>
              <a:rPr lang="fr-FR" sz="2600" dirty="0"/>
              <a:t> records! »</a:t>
            </a:r>
          </a:p>
          <a:p>
            <a:pPr marL="889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0000CC"/>
                </a:solidFill>
              </a:rPr>
              <a:t>	«</a:t>
            </a:r>
            <a:r>
              <a:rPr lang="fr-FR" sz="2600" dirty="0">
                <a:solidFill>
                  <a:srgbClr val="0000CC"/>
                </a:solidFill>
              </a:rPr>
              <a:t> This </a:t>
            </a:r>
            <a:r>
              <a:rPr lang="fr-FR" sz="2600" dirty="0" err="1">
                <a:solidFill>
                  <a:srgbClr val="0000CC"/>
                </a:solidFill>
              </a:rPr>
              <a:t>might</a:t>
            </a:r>
            <a:r>
              <a:rPr lang="fr-FR" sz="2600" dirty="0">
                <a:solidFill>
                  <a:srgbClr val="0000CC"/>
                </a:solidFill>
              </a:rPr>
              <a:t> </a:t>
            </a:r>
            <a:r>
              <a:rPr lang="fr-FR" sz="2600" dirty="0" err="1">
                <a:solidFill>
                  <a:srgbClr val="0000CC"/>
                </a:solidFill>
              </a:rPr>
              <a:t>be</a:t>
            </a:r>
            <a:r>
              <a:rPr lang="fr-FR" sz="2600" dirty="0">
                <a:solidFill>
                  <a:srgbClr val="0000CC"/>
                </a:solidFill>
              </a:rPr>
              <a:t> the </a:t>
            </a:r>
            <a:r>
              <a:rPr lang="fr-FR" sz="2600" dirty="0" err="1">
                <a:solidFill>
                  <a:srgbClr val="0000CC"/>
                </a:solidFill>
              </a:rPr>
              <a:t>only</a:t>
            </a:r>
            <a:r>
              <a:rPr lang="fr-FR" sz="2600" dirty="0">
                <a:solidFill>
                  <a:srgbClr val="0000CC"/>
                </a:solidFill>
              </a:rPr>
              <a:t> </a:t>
            </a:r>
            <a:r>
              <a:rPr lang="fr-FR" sz="2600" dirty="0" err="1">
                <a:solidFill>
                  <a:srgbClr val="0000CC"/>
                </a:solidFill>
              </a:rPr>
              <a:t>conference</a:t>
            </a:r>
            <a:r>
              <a:rPr lang="fr-FR" sz="2600" dirty="0">
                <a:solidFill>
                  <a:srgbClr val="0000CC"/>
                </a:solidFill>
              </a:rPr>
              <a:t> in </a:t>
            </a:r>
            <a:r>
              <a:rPr lang="fr-FR" sz="2600" dirty="0" err="1">
                <a:solidFill>
                  <a:srgbClr val="0000CC"/>
                </a:solidFill>
              </a:rPr>
              <a:t>my</a:t>
            </a:r>
            <a:r>
              <a:rPr lang="fr-FR" sz="2600" dirty="0">
                <a:solidFill>
                  <a:srgbClr val="0000CC"/>
                </a:solidFill>
              </a:rPr>
              <a:t> </a:t>
            </a:r>
            <a:r>
              <a:rPr lang="fr-FR" sz="2600" dirty="0" err="1">
                <a:solidFill>
                  <a:srgbClr val="0000CC"/>
                </a:solidFill>
              </a:rPr>
              <a:t>whole</a:t>
            </a:r>
            <a:r>
              <a:rPr lang="fr-FR" sz="2600" dirty="0">
                <a:solidFill>
                  <a:srgbClr val="0000CC"/>
                </a:solidFill>
              </a:rPr>
              <a:t> PhD! 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44624"/>
            <a:ext cx="6960097" cy="74160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A few </a:t>
            </a:r>
            <a:r>
              <a:rPr lang="fr-FR" b="1" dirty="0" err="1" smtClean="0">
                <a:solidFill>
                  <a:srgbClr val="0000CC"/>
                </a:solidFill>
              </a:rPr>
              <a:t>facts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smtClean="0">
                <a:solidFill>
                  <a:srgbClr val="0000CC"/>
                </a:solidFill>
              </a:rPr>
              <a:t>&amp; </a:t>
            </a:r>
            <a:r>
              <a:rPr lang="fr-FR" b="1" dirty="0" err="1" smtClean="0">
                <a:solidFill>
                  <a:srgbClr val="0000CC"/>
                </a:solidFill>
              </a:rPr>
              <a:t>take-aways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669593"/>
            <a:ext cx="10225136" cy="6143783"/>
          </a:xfrm>
        </p:spPr>
        <p:txBody>
          <a:bodyPr>
            <a:noAutofit/>
          </a:bodyPr>
          <a:lstStyle/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78 </a:t>
            </a:r>
            <a:r>
              <a:rPr lang="fr-FR" sz="2200" dirty="0" smtClean="0"/>
              <a:t>participants </a:t>
            </a:r>
            <a:r>
              <a:rPr lang="fr-FR" sz="2200" dirty="0" err="1" smtClean="0"/>
              <a:t>onsite</a:t>
            </a:r>
            <a:r>
              <a:rPr lang="fr-FR" sz="2200" dirty="0" smtClean="0"/>
              <a:t> </a:t>
            </a:r>
            <a:r>
              <a:rPr lang="fr-FR" sz="2200" dirty="0" smtClean="0"/>
              <a:t>+ </a:t>
            </a:r>
            <a:r>
              <a:rPr lang="fr-FR" sz="2200" dirty="0" smtClean="0"/>
              <a:t>30 participants </a:t>
            </a:r>
            <a:r>
              <a:rPr lang="fr-FR" sz="2200" dirty="0" smtClean="0"/>
              <a:t>online</a:t>
            </a:r>
            <a:endParaRPr lang="fr-FR" sz="2200" dirty="0" smtClean="0"/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/>
              <a:t>Negative</a:t>
            </a:r>
            <a:r>
              <a:rPr lang="fr-FR" sz="2200" dirty="0" smtClean="0"/>
              <a:t> tests</a:t>
            </a: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/>
              <a:t>Presenters</a:t>
            </a:r>
            <a:r>
              <a:rPr lang="fr-FR" sz="2200" dirty="0" smtClean="0"/>
              <a:t> </a:t>
            </a:r>
            <a:r>
              <a:rPr lang="fr-FR" sz="2200" dirty="0" err="1" smtClean="0"/>
              <a:t>respectful</a:t>
            </a:r>
            <a:r>
              <a:rPr lang="fr-FR" sz="2200" dirty="0" smtClean="0"/>
              <a:t> of time, high communication standards</a:t>
            </a: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 smtClean="0"/>
              <a:t>Innovation </a:t>
            </a:r>
            <a:r>
              <a:rPr lang="fr-FR" sz="2200" b="1" dirty="0" err="1"/>
              <a:t>still</a:t>
            </a:r>
            <a:r>
              <a:rPr lang="fr-FR" sz="2200" b="1" dirty="0"/>
              <a:t> </a:t>
            </a:r>
            <a:r>
              <a:rPr lang="fr-FR" sz="2200" b="1" dirty="0" err="1"/>
              <a:t>flowering</a:t>
            </a:r>
            <a:r>
              <a:rPr lang="fr-FR" sz="2200" b="1" dirty="0"/>
              <a:t> </a:t>
            </a:r>
            <a:r>
              <a:rPr lang="fr-FR" sz="2200" b="1" dirty="0" err="1"/>
              <a:t>after</a:t>
            </a:r>
            <a:r>
              <a:rPr lang="fr-FR" sz="2200" b="1" dirty="0"/>
              <a:t> 15 </a:t>
            </a:r>
            <a:r>
              <a:rPr lang="fr-FR" sz="2200" b="1" dirty="0" err="1"/>
              <a:t>years</a:t>
            </a:r>
            <a:r>
              <a:rPr lang="fr-FR" sz="2200" b="1" dirty="0"/>
              <a:t>! </a:t>
            </a:r>
            <a:r>
              <a:rPr lang="fr-FR" sz="2200" dirty="0" smtClean="0"/>
              <a:t>Fantastic </a:t>
            </a:r>
            <a:r>
              <a:rPr lang="fr-FR" sz="2200" dirty="0" err="1" smtClean="0"/>
              <a:t>scientific</a:t>
            </a:r>
            <a:r>
              <a:rPr lang="fr-FR" sz="2200" dirty="0" smtClean="0"/>
              <a:t> </a:t>
            </a:r>
            <a:r>
              <a:rPr lang="fr-FR" sz="2200" dirty="0" err="1" smtClean="0"/>
              <a:t>material</a:t>
            </a:r>
            <a:r>
              <a:rPr lang="fr-FR" sz="2200" dirty="0" smtClean="0"/>
              <a:t>!</a:t>
            </a:r>
            <a:endParaRPr lang="fr-FR" sz="2200" b="1" dirty="0" smtClean="0"/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A state-of-the art program, 80% </a:t>
            </a:r>
            <a:r>
              <a:rPr lang="fr-FR" sz="2200" dirty="0" err="1" smtClean="0"/>
              <a:t>renewed</a:t>
            </a:r>
            <a:r>
              <a:rPr lang="fr-FR" sz="2200" dirty="0" smtClean="0"/>
              <a:t> </a:t>
            </a:r>
            <a:r>
              <a:rPr lang="fr-FR" sz="2200" dirty="0" err="1" smtClean="0"/>
              <a:t>compared</a:t>
            </a:r>
            <a:r>
              <a:rPr lang="fr-FR" sz="2200" dirty="0" smtClean="0"/>
              <a:t> to 2020’s </a:t>
            </a:r>
            <a:r>
              <a:rPr lang="fr-FR" sz="2200" dirty="0" err="1" smtClean="0"/>
              <a:t>attempt</a:t>
            </a:r>
            <a:endParaRPr lang="fr-FR" sz="2200" dirty="0" smtClean="0"/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/>
              <a:t>Special</a:t>
            </a:r>
            <a:r>
              <a:rPr lang="fr-FR" sz="2200" dirty="0" smtClean="0"/>
              <a:t> </a:t>
            </a:r>
            <a:r>
              <a:rPr lang="fr-FR" sz="2200" dirty="0" err="1" smtClean="0"/>
              <a:t>huge</a:t>
            </a:r>
            <a:r>
              <a:rPr lang="fr-FR" sz="2200" dirty="0" smtClean="0"/>
              <a:t> </a:t>
            </a:r>
            <a:r>
              <a:rPr lang="fr-FR" sz="2200" dirty="0" err="1" smtClean="0"/>
              <a:t>thanks</a:t>
            </a:r>
            <a:r>
              <a:rPr lang="fr-FR" sz="2200" dirty="0" smtClean="0"/>
              <a:t> to online speakers: </a:t>
            </a:r>
            <a:r>
              <a:rPr lang="fr-FR" sz="2200" dirty="0" err="1" smtClean="0"/>
              <a:t>clarity</a:t>
            </a:r>
            <a:r>
              <a:rPr lang="fr-FR" sz="2200" dirty="0" smtClean="0"/>
              <a:t>, </a:t>
            </a:r>
            <a:r>
              <a:rPr lang="fr-FR" sz="2200" dirty="0" err="1" smtClean="0"/>
              <a:t>pre-recordings</a:t>
            </a:r>
            <a:r>
              <a:rPr lang="fr-FR" sz="2200" dirty="0" smtClean="0"/>
              <a:t> &amp; </a:t>
            </a:r>
            <a:r>
              <a:rPr lang="fr-FR" sz="2200" dirty="0" err="1" smtClean="0"/>
              <a:t>attendance</a:t>
            </a:r>
            <a:endParaRPr lang="fr-FR" sz="2200" dirty="0" smtClean="0"/>
          </a:p>
          <a:p>
            <a:pPr marL="24209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200" b="1" dirty="0" smtClean="0"/>
              <a:t>2/3  </a:t>
            </a:r>
            <a:r>
              <a:rPr lang="fr-FR" sz="2200" b="1" dirty="0" smtClean="0"/>
              <a:t>first-</a:t>
            </a:r>
            <a:r>
              <a:rPr lang="fr-FR" sz="2200" b="1" dirty="0" err="1" smtClean="0"/>
              <a:t>timers</a:t>
            </a:r>
            <a:r>
              <a:rPr lang="fr-FR" sz="2200" b="1" dirty="0" smtClean="0"/>
              <a:t> at the IASI </a:t>
            </a:r>
            <a:r>
              <a:rPr lang="fr-FR" sz="2200" b="1" dirty="0" err="1" smtClean="0"/>
              <a:t>Conference</a:t>
            </a:r>
            <a:endParaRPr lang="fr-FR" sz="2200" b="1" dirty="0"/>
          </a:p>
          <a:p>
            <a:pPr marL="1538288" indent="0">
              <a:spcBef>
                <a:spcPts val="0"/>
              </a:spcBef>
              <a:buNone/>
            </a:pPr>
            <a:r>
              <a:rPr lang="fr-FR" sz="2200" b="1" dirty="0" smtClean="0"/>
              <a:t>		Young and </a:t>
            </a:r>
            <a:r>
              <a:rPr lang="fr-FR" sz="2200" b="1" dirty="0" err="1" smtClean="0"/>
              <a:t>talented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scientists</a:t>
            </a:r>
            <a:r>
              <a:rPr lang="fr-FR" sz="2200" b="1" dirty="0" smtClean="0"/>
              <a:t>,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fr-FR" sz="2200" b="1" dirty="0"/>
              <a:t>	</a:t>
            </a:r>
            <a:r>
              <a:rPr lang="fr-FR" sz="2200" b="1" dirty="0" smtClean="0"/>
              <a:t>		a New </a:t>
            </a:r>
            <a:r>
              <a:rPr lang="fr-FR" sz="2200" b="1" dirty="0" err="1"/>
              <a:t>Generation</a:t>
            </a:r>
            <a:r>
              <a:rPr lang="fr-FR" sz="2200" b="1" dirty="0"/>
              <a:t> </a:t>
            </a:r>
            <a:r>
              <a:rPr lang="fr-FR" sz="2200" b="1" dirty="0" err="1" smtClean="0"/>
              <a:t>ramping</a:t>
            </a:r>
            <a:r>
              <a:rPr lang="fr-FR" sz="2200" b="1" dirty="0" smtClean="0"/>
              <a:t> up for IASI-New </a:t>
            </a:r>
            <a:r>
              <a:rPr lang="fr-FR" sz="2200" b="1" dirty="0" err="1" smtClean="0"/>
              <a:t>Generation</a:t>
            </a:r>
            <a:endParaRPr lang="fr-FR" sz="2200" b="1" dirty="0" smtClean="0"/>
          </a:p>
          <a:p>
            <a:pPr marL="88900" indent="0">
              <a:spcBef>
                <a:spcPts val="0"/>
              </a:spcBef>
              <a:buNone/>
            </a:pPr>
            <a:endParaRPr lang="fr-FR" sz="1200" dirty="0" smtClean="0"/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>
                <a:solidFill>
                  <a:srgbClr val="0000CC"/>
                </a:solidFill>
              </a:rPr>
              <a:t>Exemplary</a:t>
            </a:r>
            <a:r>
              <a:rPr lang="fr-FR" sz="2200" dirty="0" smtClean="0">
                <a:solidFill>
                  <a:srgbClr val="0000CC"/>
                </a:solidFill>
              </a:rPr>
              <a:t> </a:t>
            </a:r>
            <a:r>
              <a:rPr lang="fr-FR" sz="2200" dirty="0" err="1" smtClean="0">
                <a:solidFill>
                  <a:srgbClr val="0000CC"/>
                </a:solidFill>
              </a:rPr>
              <a:t>gender</a:t>
            </a:r>
            <a:r>
              <a:rPr lang="fr-FR" sz="2200" dirty="0" smtClean="0">
                <a:solidFill>
                  <a:srgbClr val="0000CC"/>
                </a:solidFill>
              </a:rPr>
              <a:t> balance in IASI </a:t>
            </a:r>
            <a:r>
              <a:rPr lang="fr-FR" sz="2200" dirty="0" err="1" smtClean="0">
                <a:solidFill>
                  <a:srgbClr val="0000CC"/>
                </a:solidFill>
              </a:rPr>
              <a:t>community</a:t>
            </a:r>
            <a:endParaRPr lang="fr-FR" sz="2200" dirty="0" smtClean="0">
              <a:solidFill>
                <a:srgbClr val="0000CC"/>
              </a:solidFill>
            </a:endParaRP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00CC"/>
                </a:solidFill>
              </a:rPr>
              <a:t>IASI, a </a:t>
            </a:r>
            <a:r>
              <a:rPr lang="fr-FR" sz="2200" b="1" dirty="0" err="1" smtClean="0">
                <a:solidFill>
                  <a:srgbClr val="0000CC"/>
                </a:solidFill>
              </a:rPr>
              <a:t>climate</a:t>
            </a:r>
            <a:r>
              <a:rPr lang="fr-FR" sz="2200" b="1" dirty="0" smtClean="0">
                <a:solidFill>
                  <a:srgbClr val="0000CC"/>
                </a:solidFill>
              </a:rPr>
              <a:t> key </a:t>
            </a:r>
            <a:r>
              <a:rPr lang="fr-FR" sz="2200" b="1" dirty="0" err="1" smtClean="0">
                <a:solidFill>
                  <a:srgbClr val="0000CC"/>
                </a:solidFill>
              </a:rPr>
              <a:t>player</a:t>
            </a:r>
            <a:endParaRPr lang="fr-FR" sz="2200" b="1" dirty="0" smtClean="0">
              <a:solidFill>
                <a:srgbClr val="0000CC"/>
              </a:solidFill>
            </a:endParaRP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rgbClr val="0000CC"/>
                </a:solidFill>
              </a:rPr>
              <a:t>AC/AQ </a:t>
            </a:r>
            <a:r>
              <a:rPr lang="fr-FR" sz="2200" dirty="0" err="1" smtClean="0">
                <a:solidFill>
                  <a:srgbClr val="0000CC"/>
                </a:solidFill>
              </a:rPr>
              <a:t>numerical</a:t>
            </a:r>
            <a:r>
              <a:rPr lang="fr-FR" sz="2200" dirty="0" smtClean="0">
                <a:solidFill>
                  <a:srgbClr val="0000CC"/>
                </a:solidFill>
              </a:rPr>
              <a:t> </a:t>
            </a:r>
            <a:r>
              <a:rPr lang="fr-FR" sz="2200" dirty="0" err="1" smtClean="0">
                <a:solidFill>
                  <a:srgbClr val="0000CC"/>
                </a:solidFill>
              </a:rPr>
              <a:t>modeling</a:t>
            </a:r>
            <a:r>
              <a:rPr lang="fr-FR" sz="2200" dirty="0" smtClean="0">
                <a:solidFill>
                  <a:srgbClr val="0000CC"/>
                </a:solidFill>
              </a:rPr>
              <a:t> </a:t>
            </a:r>
            <a:r>
              <a:rPr lang="fr-FR" sz="2200" dirty="0" err="1" smtClean="0">
                <a:solidFill>
                  <a:srgbClr val="0000CC"/>
                </a:solidFill>
              </a:rPr>
              <a:t>with</a:t>
            </a:r>
            <a:r>
              <a:rPr lang="fr-FR" sz="2200" dirty="0" smtClean="0">
                <a:solidFill>
                  <a:srgbClr val="0000CC"/>
                </a:solidFill>
              </a:rPr>
              <a:t> IASI, on the </a:t>
            </a:r>
            <a:r>
              <a:rPr lang="fr-FR" sz="2200" dirty="0" err="1" smtClean="0">
                <a:solidFill>
                  <a:srgbClr val="0000CC"/>
                </a:solidFill>
              </a:rPr>
              <a:t>rise</a:t>
            </a:r>
            <a:endParaRPr lang="fr-FR" sz="2200" dirty="0">
              <a:solidFill>
                <a:srgbClr val="0000CC"/>
              </a:solidFill>
            </a:endParaRP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>
                <a:solidFill>
                  <a:srgbClr val="0000CC"/>
                </a:solidFill>
              </a:rPr>
              <a:t>Pushing</a:t>
            </a:r>
            <a:r>
              <a:rPr lang="fr-FR" sz="2200" dirty="0" smtClean="0">
                <a:solidFill>
                  <a:srgbClr val="0000CC"/>
                </a:solidFill>
              </a:rPr>
              <a:t> RTM </a:t>
            </a:r>
            <a:r>
              <a:rPr lang="fr-FR" sz="2200" dirty="0" err="1" smtClean="0">
                <a:solidFill>
                  <a:srgbClr val="0000CC"/>
                </a:solidFill>
              </a:rPr>
              <a:t>capabilities</a:t>
            </a:r>
            <a:endParaRPr lang="fr-FR" sz="2200" dirty="0" smtClean="0">
              <a:solidFill>
                <a:srgbClr val="0000CC"/>
              </a:solidFill>
            </a:endParaRP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>
                <a:solidFill>
                  <a:srgbClr val="0000CC"/>
                </a:solidFill>
              </a:rPr>
              <a:t>Characterising</a:t>
            </a:r>
            <a:r>
              <a:rPr lang="fr-FR" sz="2200" dirty="0" smtClean="0">
                <a:solidFill>
                  <a:srgbClr val="0000CC"/>
                </a:solidFill>
              </a:rPr>
              <a:t> OBS </a:t>
            </a:r>
            <a:r>
              <a:rPr lang="fr-FR" sz="2200" dirty="0" err="1" smtClean="0">
                <a:solidFill>
                  <a:srgbClr val="0000CC"/>
                </a:solidFill>
              </a:rPr>
              <a:t>errors</a:t>
            </a:r>
            <a:r>
              <a:rPr lang="fr-FR" sz="2200" dirty="0" smtClean="0">
                <a:solidFill>
                  <a:srgbClr val="0000CC"/>
                </a:solidFill>
              </a:rPr>
              <a:t>, </a:t>
            </a:r>
            <a:r>
              <a:rPr lang="fr-FR" sz="2200" dirty="0" err="1" smtClean="0">
                <a:solidFill>
                  <a:srgbClr val="0000CC"/>
                </a:solidFill>
              </a:rPr>
              <a:t>e.g</a:t>
            </a:r>
            <a:r>
              <a:rPr lang="fr-FR" sz="2200" dirty="0" smtClean="0">
                <a:solidFill>
                  <a:srgbClr val="0000CC"/>
                </a:solidFill>
              </a:rPr>
              <a:t>. for </a:t>
            </a:r>
            <a:r>
              <a:rPr lang="fr-FR" sz="2200" dirty="0" err="1" smtClean="0">
                <a:solidFill>
                  <a:srgbClr val="0000CC"/>
                </a:solidFill>
              </a:rPr>
              <a:t>ever</a:t>
            </a:r>
            <a:r>
              <a:rPr lang="fr-FR" sz="2200" dirty="0" smtClean="0">
                <a:solidFill>
                  <a:srgbClr val="0000CC"/>
                </a:solidFill>
              </a:rPr>
              <a:t> </a:t>
            </a:r>
            <a:r>
              <a:rPr lang="fr-FR" sz="2200" dirty="0" err="1" smtClean="0">
                <a:solidFill>
                  <a:srgbClr val="0000CC"/>
                </a:solidFill>
              </a:rPr>
              <a:t>higher</a:t>
            </a:r>
            <a:r>
              <a:rPr lang="fr-FR" sz="2200" dirty="0" smtClean="0">
                <a:solidFill>
                  <a:srgbClr val="0000CC"/>
                </a:solidFill>
              </a:rPr>
              <a:t> impact in NWP</a:t>
            </a: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 err="1" smtClean="0">
                <a:solidFill>
                  <a:srgbClr val="0000CC"/>
                </a:solidFill>
              </a:rPr>
              <a:t>PCs</a:t>
            </a:r>
            <a:r>
              <a:rPr lang="fr-FR" sz="2200" dirty="0" smtClean="0">
                <a:solidFill>
                  <a:srgbClr val="0000CC"/>
                </a:solidFill>
              </a:rPr>
              <a:t> are </a:t>
            </a:r>
            <a:r>
              <a:rPr lang="fr-FR" sz="2200" dirty="0" err="1" smtClean="0">
                <a:solidFill>
                  <a:srgbClr val="0000CC"/>
                </a:solidFill>
              </a:rPr>
              <a:t>your</a:t>
            </a:r>
            <a:r>
              <a:rPr lang="fr-FR" sz="2200" dirty="0" smtClean="0">
                <a:solidFill>
                  <a:srgbClr val="0000CC"/>
                </a:solidFill>
              </a:rPr>
              <a:t> </a:t>
            </a:r>
            <a:r>
              <a:rPr lang="fr-FR" sz="2200" dirty="0" err="1" smtClean="0">
                <a:solidFill>
                  <a:srgbClr val="0000CC"/>
                </a:solidFill>
              </a:rPr>
              <a:t>friend</a:t>
            </a:r>
            <a:endParaRPr lang="fr-FR" sz="2200" dirty="0" smtClean="0">
              <a:solidFill>
                <a:srgbClr val="0000CC"/>
              </a:solidFill>
            </a:endParaRPr>
          </a:p>
          <a:p>
            <a:pPr marL="431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CC"/>
                </a:solidFill>
              </a:rPr>
              <a:t>New </a:t>
            </a:r>
            <a:r>
              <a:rPr lang="fr-FR" sz="2200" dirty="0" err="1">
                <a:solidFill>
                  <a:srgbClr val="0000CC"/>
                </a:solidFill>
              </a:rPr>
              <a:t>species</a:t>
            </a:r>
            <a:r>
              <a:rPr lang="fr-FR" sz="2200" dirty="0">
                <a:solidFill>
                  <a:srgbClr val="0000CC"/>
                </a:solidFill>
              </a:rPr>
              <a:t> </a:t>
            </a:r>
            <a:r>
              <a:rPr lang="fr-FR" sz="2200" dirty="0" err="1">
                <a:solidFill>
                  <a:srgbClr val="0000CC"/>
                </a:solidFill>
              </a:rPr>
              <a:t>detected</a:t>
            </a:r>
            <a:r>
              <a:rPr lang="fr-FR" sz="2200" dirty="0">
                <a:solidFill>
                  <a:srgbClr val="0000CC"/>
                </a:solidFill>
              </a:rPr>
              <a:t> and </a:t>
            </a:r>
            <a:r>
              <a:rPr lang="fr-FR" sz="2200" dirty="0" err="1">
                <a:solidFill>
                  <a:srgbClr val="0000CC"/>
                </a:solidFill>
              </a:rPr>
              <a:t>monitored</a:t>
            </a:r>
            <a:r>
              <a:rPr lang="fr-FR" sz="2200" dirty="0">
                <a:solidFill>
                  <a:srgbClr val="0000CC"/>
                </a:solidFill>
              </a:rPr>
              <a:t>, </a:t>
            </a:r>
            <a:r>
              <a:rPr lang="fr-FR" sz="2200" dirty="0" err="1">
                <a:solidFill>
                  <a:srgbClr val="0000CC"/>
                </a:solidFill>
              </a:rPr>
              <a:t>revisiting</a:t>
            </a:r>
            <a:r>
              <a:rPr lang="fr-FR" sz="2200" dirty="0">
                <a:solidFill>
                  <a:srgbClr val="0000CC"/>
                </a:solidFill>
              </a:rPr>
              <a:t> </a:t>
            </a:r>
            <a:r>
              <a:rPr lang="fr-FR" sz="2200" dirty="0" err="1">
                <a:solidFill>
                  <a:srgbClr val="0000CC"/>
                </a:solidFill>
              </a:rPr>
              <a:t>emission</a:t>
            </a:r>
            <a:r>
              <a:rPr lang="fr-FR" sz="2200" dirty="0">
                <a:solidFill>
                  <a:srgbClr val="0000CC"/>
                </a:solidFill>
              </a:rPr>
              <a:t> </a:t>
            </a:r>
            <a:r>
              <a:rPr lang="fr-FR" sz="2200" dirty="0" smtClean="0">
                <a:solidFill>
                  <a:srgbClr val="0000CC"/>
                </a:solidFill>
              </a:rPr>
              <a:t>inventories</a:t>
            </a:r>
          </a:p>
          <a:p>
            <a:pPr marL="88900" indent="0" algn="ctr">
              <a:spcBef>
                <a:spcPts val="0"/>
              </a:spcBef>
              <a:buNone/>
            </a:pPr>
            <a:r>
              <a:rPr lang="fr-FR" sz="2200" b="1" i="1" dirty="0" smtClean="0">
                <a:solidFill>
                  <a:srgbClr val="7030A0"/>
                </a:solidFill>
              </a:rPr>
              <a:t>…and </a:t>
            </a:r>
            <a:r>
              <a:rPr lang="fr-FR" sz="2200" b="1" i="1" dirty="0" err="1" smtClean="0">
                <a:solidFill>
                  <a:srgbClr val="7030A0"/>
                </a:solidFill>
              </a:rPr>
              <a:t>many</a:t>
            </a:r>
            <a:r>
              <a:rPr lang="fr-FR" sz="2200" b="1" i="1" dirty="0" smtClean="0">
                <a:solidFill>
                  <a:srgbClr val="7030A0"/>
                </a:solidFill>
              </a:rPr>
              <a:t> more…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" t="9957" r="2244" b="45949"/>
          <a:stretch/>
        </p:blipFill>
        <p:spPr>
          <a:xfrm rot="16200000">
            <a:off x="-2721260" y="2721260"/>
            <a:ext cx="6858000" cy="1415480"/>
          </a:xfrm>
          <a:prstGeom prst="rect">
            <a:avLst/>
          </a:prstGeom>
        </p:spPr>
      </p:pic>
      <p:pic>
        <p:nvPicPr>
          <p:cNvPr id="2050" name="Picture 2" descr="Gen Z: A New Generations With New Challenges for Bran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816932"/>
            <a:ext cx="1901011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489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Freestyle Script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awards</vt:lpstr>
      <vt:lpstr>Heard around coffee and posters</vt:lpstr>
      <vt:lpstr>A few facts &amp; take-aways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August</dc:creator>
  <cp:lastModifiedBy>Thomas August</cp:lastModifiedBy>
  <cp:revision>106</cp:revision>
  <dcterms:created xsi:type="dcterms:W3CDTF">2016-04-08T12:20:53Z</dcterms:created>
  <dcterms:modified xsi:type="dcterms:W3CDTF">2021-12-10T08:42:31Z</dcterms:modified>
</cp:coreProperties>
</file>